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3" r:id="rId2"/>
    <p:sldId id="257" r:id="rId3"/>
    <p:sldId id="258" r:id="rId4"/>
    <p:sldId id="259" r:id="rId5"/>
    <p:sldId id="261" r:id="rId6"/>
    <p:sldId id="268" r:id="rId7"/>
    <p:sldId id="262" r:id="rId8"/>
    <p:sldId id="263" r:id="rId9"/>
    <p:sldId id="264" r:id="rId10"/>
    <p:sldId id="265" r:id="rId11"/>
    <p:sldId id="267" r:id="rId12"/>
    <p:sldId id="260" r:id="rId13"/>
    <p:sldId id="266" r:id="rId14"/>
    <p:sldId id="272" r:id="rId15"/>
    <p:sldId id="269" r:id="rId16"/>
    <p:sldId id="270" r:id="rId17"/>
    <p:sldId id="274" r:id="rId18"/>
    <p:sldId id="273" r:id="rId19"/>
    <p:sldId id="276" r:id="rId20"/>
    <p:sldId id="277" r:id="rId21"/>
    <p:sldId id="278" r:id="rId22"/>
    <p:sldId id="279" r:id="rId23"/>
    <p:sldId id="290" r:id="rId24"/>
    <p:sldId id="291" r:id="rId25"/>
    <p:sldId id="284" r:id="rId26"/>
    <p:sldId id="285" r:id="rId27"/>
    <p:sldId id="286" r:id="rId28"/>
    <p:sldId id="287" r:id="rId29"/>
    <p:sldId id="288" r:id="rId30"/>
    <p:sldId id="292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9" autoAdjust="0"/>
    <p:restoredTop sz="94660"/>
  </p:normalViewPr>
  <p:slideViewPr>
    <p:cSldViewPr>
      <p:cViewPr varScale="1">
        <p:scale>
          <a:sx n="66" d="100"/>
          <a:sy n="66" d="100"/>
        </p:scale>
        <p:origin x="-3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3/18/2015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jpeg"/><Relationship Id="rId5" Type="http://schemas.openxmlformats.org/officeDocument/2006/relationships/image" Target="../media/image93.pn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hyperlink" Target="http://yandex.ru/images/search?img_url=http://www.rutraveller.ru/icache/place/3/649/3649_603x354.jpg&amp;uinfo=sw-1920-sh-1080-ww-1097-wh-603-pd-1-wp-16x9_1920x1080&amp;_=1426445951289&amp;suggest_reqid=298482456138622468215981322910224&amp;p=2&amp;viewport=wide&amp;text=%D0%BC%D0%B5%D0%B4%D0%BD%D1%8B%D0%B9%20%D0%B2%D1%81%D0%B0%D0%B4%D0%BD%D0%B8%D0%BA&amp;pos=63&amp;rpt=simage&amp;pin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3488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 smtClean="0"/>
              <a:t>Геометрия и</a:t>
            </a:r>
            <a:br>
              <a:rPr lang="ru-RU" sz="5400" dirty="0" smtClean="0"/>
            </a:br>
            <a:r>
              <a:rPr lang="ru-RU" sz="5400" dirty="0" smtClean="0"/>
              <a:t> архитектура</a:t>
            </a:r>
            <a:endParaRPr lang="ru-RU" sz="5400" dirty="0"/>
          </a:p>
        </p:txBody>
      </p:sp>
      <p:pic>
        <p:nvPicPr>
          <p:cNvPr id="7" name="Picture 9" descr="png рамки для фотошо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94670" y="-843149"/>
            <a:ext cx="6918150" cy="860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ru-RU" dirty="0" smtClean="0"/>
              <a:t>Цилиндры, конусы, шары</a:t>
            </a:r>
            <a:endParaRPr lang="ru-RU" dirty="0"/>
          </a:p>
        </p:txBody>
      </p:sp>
      <p:pic>
        <p:nvPicPr>
          <p:cNvPr id="3074" name="Picture 2" descr="C:\Users\по\Desktop\img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13176"/>
            <a:ext cx="1635165" cy="1112152"/>
          </a:xfrm>
          <a:prstGeom prst="rect">
            <a:avLst/>
          </a:prstGeom>
          <a:noFill/>
        </p:spPr>
      </p:pic>
      <p:pic>
        <p:nvPicPr>
          <p:cNvPr id="3075" name="Picture 3" descr="C:\Users\по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060848"/>
            <a:ext cx="2160240" cy="1611871"/>
          </a:xfrm>
          <a:prstGeom prst="rect">
            <a:avLst/>
          </a:prstGeom>
          <a:noFill/>
        </p:spPr>
      </p:pic>
      <p:pic>
        <p:nvPicPr>
          <p:cNvPr id="3077" name="Picture 5" descr="C:\Users\по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850195" cy="1368152"/>
          </a:xfrm>
          <a:prstGeom prst="rect">
            <a:avLst/>
          </a:prstGeom>
          <a:noFill/>
        </p:spPr>
      </p:pic>
      <p:pic>
        <p:nvPicPr>
          <p:cNvPr id="3078" name="Picture 6" descr="C:\Users\по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340768"/>
            <a:ext cx="778495" cy="936104"/>
          </a:xfrm>
          <a:prstGeom prst="rect">
            <a:avLst/>
          </a:prstGeom>
          <a:noFill/>
        </p:spPr>
      </p:pic>
      <p:pic>
        <p:nvPicPr>
          <p:cNvPr id="3080" name="Picture 8" descr="C:\Users\по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797152"/>
            <a:ext cx="1728192" cy="1498722"/>
          </a:xfrm>
          <a:prstGeom prst="rect">
            <a:avLst/>
          </a:prstGeom>
          <a:noFill/>
        </p:spPr>
      </p:pic>
      <p:pic>
        <p:nvPicPr>
          <p:cNvPr id="3081" name="Picture 9" descr="C:\Users\по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96752"/>
            <a:ext cx="2705100" cy="1685925"/>
          </a:xfrm>
          <a:prstGeom prst="rect">
            <a:avLst/>
          </a:prstGeom>
          <a:noFill/>
        </p:spPr>
      </p:pic>
      <p:pic>
        <p:nvPicPr>
          <p:cNvPr id="3082" name="Picture 10" descr="C:\Users\по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25144"/>
            <a:ext cx="1296606" cy="1231776"/>
          </a:xfrm>
          <a:prstGeom prst="rect">
            <a:avLst/>
          </a:prstGeom>
          <a:noFill/>
        </p:spPr>
      </p:pic>
      <p:pic>
        <p:nvPicPr>
          <p:cNvPr id="3083" name="Picture 11" descr="C:\Users\по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2924944"/>
            <a:ext cx="1656184" cy="1656184"/>
          </a:xfrm>
          <a:prstGeom prst="rect">
            <a:avLst/>
          </a:prstGeom>
          <a:noFill/>
        </p:spPr>
      </p:pic>
      <p:pic>
        <p:nvPicPr>
          <p:cNvPr id="3073" name="Picture 1" descr="C:\Users\по\Desktop\040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3212976"/>
            <a:ext cx="2182839" cy="1454299"/>
          </a:xfrm>
          <a:prstGeom prst="rect">
            <a:avLst/>
          </a:prstGeom>
          <a:noFill/>
        </p:spPr>
      </p:pic>
      <p:pic>
        <p:nvPicPr>
          <p:cNvPr id="4" name="Picture 2" descr="C:\Users\по\Desktop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268760"/>
            <a:ext cx="1905000" cy="1428750"/>
          </a:xfrm>
          <a:prstGeom prst="rect">
            <a:avLst/>
          </a:prstGeom>
          <a:noFill/>
        </p:spPr>
      </p:pic>
      <p:pic>
        <p:nvPicPr>
          <p:cNvPr id="5" name="Picture 3" descr="C:\Users\по\Desktop\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3140968"/>
            <a:ext cx="1728192" cy="1296144"/>
          </a:xfrm>
          <a:prstGeom prst="rect">
            <a:avLst/>
          </a:prstGeom>
          <a:noFill/>
        </p:spPr>
      </p:pic>
      <p:pic>
        <p:nvPicPr>
          <p:cNvPr id="7" name="Picture 5" descr="C:\Users\по\Desktop\Архитектура и геометрия\images (20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2160" y="5373216"/>
            <a:ext cx="2572668" cy="1016096"/>
          </a:xfrm>
          <a:prstGeom prst="rect">
            <a:avLst/>
          </a:prstGeom>
          <a:noFill/>
        </p:spPr>
      </p:pic>
      <p:pic>
        <p:nvPicPr>
          <p:cNvPr id="8" name="Picture 6" descr="C:\Users\по\Desktop\Архитектура и геометрия\images (21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248" y="3933056"/>
            <a:ext cx="1752501" cy="126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3933056"/>
            <a:ext cx="5508104" cy="2448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   Ни один из видов искусств так тесно не связан с геометрией как архитектура. Восторженные слова, настоящий гимн геометрии, провозгласил знаменитый архитектурный реформатор ЛеКорбюзье. «Окружающий нас мир – это мир геометрии чистой, истинной, безупречной в наших глазах. Все вокруг – геометрия. Никогда мы не видим так ясно таких форм, как круг, прямоугольник, угол, цилиндр, гипар,</a:t>
            </a:r>
            <a:br>
              <a:rPr lang="ru-RU" sz="1600" dirty="0" smtClean="0"/>
            </a:br>
            <a:r>
              <a:rPr lang="ru-RU" sz="1600" dirty="0" smtClean="0"/>
              <a:t> выполненных с такой тщательностью и так уверенно».</a:t>
            </a:r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059832" y="260648"/>
            <a:ext cx="5648304" cy="30963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. Нужно сказать, что у архитекторов есть излюбленные детали, которые являются основными составляющими многих сооружений. Они имеют обычно определенную геометрическую форму. Например, колонны  это цилиндры, купола – полусфера или просто часть сферы, ограниченная плоскостью, шпили – либо пирамиды, либо конусы.</a:t>
            </a:r>
            <a:br>
              <a:rPr lang="ru-RU" sz="1600" dirty="0" smtClean="0"/>
            </a:br>
            <a:r>
              <a:rPr lang="ru-RU" sz="1600" dirty="0" smtClean="0"/>
              <a:t>У архитекторов различных эпох были и свои излюбленные детали, которые отражали определенные комбинации геометрических форм.  </a:t>
            </a:r>
          </a:p>
          <a:p>
            <a:endParaRPr lang="ru-RU" sz="1600" dirty="0"/>
          </a:p>
        </p:txBody>
      </p:sp>
      <p:pic>
        <p:nvPicPr>
          <p:cNvPr id="1026" name="Picture 2" descr="C:\Users\по\Desktop\Архитектура и геометрия\00f2ec898ebeb4f262c61359e91a6a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970828" cy="1208775"/>
          </a:xfrm>
          <a:prstGeom prst="rect">
            <a:avLst/>
          </a:prstGeom>
          <a:noFill/>
        </p:spPr>
      </p:pic>
      <p:pic>
        <p:nvPicPr>
          <p:cNvPr id="1029" name="Picture 5" descr="C:\Users\по\Desktop\Архитектура и геометрия\церковь Покрова Пресвятой Богородицы при 15 городской больни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01008"/>
            <a:ext cx="1620180" cy="1296144"/>
          </a:xfrm>
          <a:prstGeom prst="rect">
            <a:avLst/>
          </a:prstGeom>
          <a:noFill/>
        </p:spPr>
      </p:pic>
      <p:pic>
        <p:nvPicPr>
          <p:cNvPr id="1031" name="Picture 7" descr="C:\Users\по\Desktop\Архитектура и геометрия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060848"/>
            <a:ext cx="1488042" cy="1114595"/>
          </a:xfrm>
          <a:prstGeom prst="rect">
            <a:avLst/>
          </a:prstGeom>
          <a:noFill/>
        </p:spPr>
      </p:pic>
      <p:pic>
        <p:nvPicPr>
          <p:cNvPr id="1032" name="Picture 8" descr="C:\Users\по\Desktop\Архитектура и геометрия\images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140968"/>
            <a:ext cx="1512168" cy="1132667"/>
          </a:xfrm>
          <a:prstGeom prst="rect">
            <a:avLst/>
          </a:prstGeom>
          <a:noFill/>
        </p:spPr>
      </p:pic>
      <p:sp>
        <p:nvSpPr>
          <p:cNvPr id="1038" name="AutoShape 14" descr="Картинки по запросу картинки шпили в архитекту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C:\Users\по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204864"/>
            <a:ext cx="895350" cy="1428750"/>
          </a:xfrm>
          <a:prstGeom prst="rect">
            <a:avLst/>
          </a:prstGeom>
          <a:noFill/>
        </p:spPr>
      </p:pic>
      <p:pic>
        <p:nvPicPr>
          <p:cNvPr id="1040" name="Picture 16" descr="C:\Users\по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5013176"/>
            <a:ext cx="2160240" cy="1440160"/>
          </a:xfrm>
          <a:prstGeom prst="rect">
            <a:avLst/>
          </a:prstGeom>
          <a:noFill/>
        </p:spPr>
      </p:pic>
      <p:pic>
        <p:nvPicPr>
          <p:cNvPr id="1041" name="Picture 17" descr="C:\Users\по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780929"/>
            <a:ext cx="1393254" cy="104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43808" y="1700808"/>
            <a:ext cx="3600400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На зеркальной поверхности</a:t>
            </a:r>
          </a:p>
          <a:p>
            <a:pPr>
              <a:buNone/>
            </a:pPr>
            <a:r>
              <a:rPr lang="ru-RU" sz="1800" dirty="0" smtClean="0"/>
              <a:t>Сидит мотылек.</a:t>
            </a:r>
          </a:p>
          <a:p>
            <a:pPr>
              <a:buNone/>
            </a:pPr>
            <a:r>
              <a:rPr lang="ru-RU" sz="1800" dirty="0" smtClean="0"/>
              <a:t>От познания истины</a:t>
            </a:r>
          </a:p>
          <a:p>
            <a:pPr>
              <a:buNone/>
            </a:pPr>
            <a:r>
              <a:rPr lang="ru-RU" sz="1800" dirty="0" smtClean="0"/>
              <a:t>Бесконечно далек.</a:t>
            </a:r>
          </a:p>
          <a:p>
            <a:pPr>
              <a:buNone/>
            </a:pPr>
            <a:r>
              <a:rPr lang="ru-RU" sz="1800" dirty="0" smtClean="0"/>
              <a:t>Потому что, наверное,</a:t>
            </a:r>
          </a:p>
          <a:p>
            <a:pPr>
              <a:buNone/>
            </a:pPr>
            <a:r>
              <a:rPr lang="ru-RU" sz="1800" dirty="0" smtClean="0"/>
              <a:t>И не ведает он, </a:t>
            </a:r>
          </a:p>
          <a:p>
            <a:pPr>
              <a:buNone/>
            </a:pPr>
            <a:r>
              <a:rPr lang="ru-RU" sz="1800" dirty="0" smtClean="0"/>
              <a:t>Что в поверхности зеркала</a:t>
            </a:r>
          </a:p>
          <a:p>
            <a:pPr>
              <a:buNone/>
            </a:pPr>
            <a:r>
              <a:rPr lang="ru-RU" sz="1800" dirty="0" smtClean="0"/>
              <a:t>Сам отражен.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Природа – единственная книга, каждая страница которой полна глубокого содержания</a:t>
            </a:r>
            <a:br>
              <a:rPr lang="ru-RU" sz="2800" dirty="0" smtClean="0"/>
            </a:br>
            <a:r>
              <a:rPr lang="ru-RU" sz="2400" dirty="0" smtClean="0"/>
              <a:t>Иоганн Вольфганг Гёте</a:t>
            </a:r>
            <a:endParaRPr lang="ru-RU" sz="2400" dirty="0"/>
          </a:p>
        </p:txBody>
      </p:sp>
      <p:pic>
        <p:nvPicPr>
          <p:cNvPr id="7" name="Рисунок 6" descr="nocomment - &amp;Kcy;&amp;acy;&amp;mcy;&amp;iecy;&amp;ncy;&amp;ncy;&amp;ycy;&amp;jcy; &amp;mcy;&amp;ocy;&amp;scy;&amp;t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208823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1898911" cy="26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2060848"/>
            <a:ext cx="2380451" cy="18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906989"/>
            <a:ext cx="1656184" cy="271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365104"/>
            <a:ext cx="2952327" cy="22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3312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1700" dirty="0" smtClean="0"/>
              <a:t>Слово симметрия произошло от греч. слова </a:t>
            </a:r>
            <a:r>
              <a:rPr lang="ru-RU" sz="1700" u="sng" dirty="0" smtClean="0"/>
              <a:t>symmetria</a:t>
            </a:r>
            <a:r>
              <a:rPr lang="ru-RU" sz="1700" dirty="0" smtClean="0"/>
              <a:t> – соразмерность.</a:t>
            </a:r>
          </a:p>
          <a:p>
            <a:pPr algn="ctr">
              <a:buNone/>
            </a:pPr>
            <a:r>
              <a:rPr lang="ru-RU" sz="1700" dirty="0" smtClean="0"/>
              <a:t>    Архитектурные сооружения, созданные человеком, в большей своей части симметричны. Они приятны для глаза, их люди считают красивыми. </a:t>
            </a:r>
            <a:br>
              <a:rPr lang="ru-RU" sz="1700" dirty="0" smtClean="0"/>
            </a:br>
            <a:r>
              <a:rPr lang="ru-RU" sz="1700" dirty="0" smtClean="0"/>
              <a:t>Симметрия воспринимается человеком как проявление закономерности, а значит внутреннего порядка. Внешне этот внутренний порядок воспринимается как красота.</a:t>
            </a:r>
            <a:br>
              <a:rPr lang="ru-RU" sz="1700" dirty="0" smtClean="0"/>
            </a:br>
            <a:r>
              <a:rPr lang="ru-RU" sz="1700" dirty="0" smtClean="0"/>
              <a:t>Симметричные объекты обладают высокой степенью целесообразности – ведь симметричные предметы обладают большей устойчивостью и равной функциональностью в разных направлениях. Все это привело человека к мысли, что чтобы сооружение было красивым оно должно быть симметричным.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Симметрия – царица архитектурного совершенства</a:t>
            </a:r>
            <a:endParaRPr lang="ru-RU" dirty="0"/>
          </a:p>
        </p:txBody>
      </p:sp>
      <p:pic>
        <p:nvPicPr>
          <p:cNvPr id="4" name="Рисунок 3" descr="&amp;Ocy;&amp;pcy;&amp;rcy;&amp;iecy;&amp;dcy;&amp;iecy;&amp;lcy;&amp;iecy;&amp;ncy;&amp;icy;&amp;ie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1728192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Fcy;&amp;icy;&amp;gcy;&amp;ucy;&amp;rcy;&amp;ycy;, &amp;scy;&amp;icy;&amp;mcy;&amp;mcy;&amp;iecy;&amp;tcy;&amp;rcy;&amp;icy;&amp;chcy;&amp;ncy;&amp;ycy;&amp;iecy; &amp;ocy;&amp;tcy;&amp;ncy;&amp;ocy;&amp;scy;&amp;icy;&amp;tcy;&amp;iecy;&amp;lcy;&amp;softcy;&amp;ncy;&amp;ocy; &amp;pcy;&amp;lcy;&amp;ocy;&amp;scy;&amp;kcy;&amp;ocy;&amp;scy;&amp;t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869160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Scy;&amp;icy;&amp;mcy;&amp;mcy;&amp;iecy;&amp;tcy;&amp;rcy;&amp;icy;&amp;yacy; &amp;vcy; &amp;pcy;&amp;icy;&amp;rcy;&amp;acy;&amp;mcy;&amp;icy;&amp;dcy;&amp;ie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37112"/>
            <a:ext cx="1584176" cy="164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Zcy;&amp;acy;&amp;dcy;&amp;acy;&amp;chcy;&amp;i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25144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Zcy;&amp;acy;&amp;dcy;&amp;acy;&amp;chcy;&amp;icy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293096"/>
            <a:ext cx="1619672" cy="164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Симметрия – закономерное расположение одинаковых архитектурных форм и объемов относительно оси или плоскости, проходящей через центр композиции.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283968" cy="14401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Симметричными считают тождественные элементы формы относительно точки (центра), оси или плоскости симметрии.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1960" y="3284984"/>
            <a:ext cx="4932040" cy="331236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Кроме симметрии, в архитектуре можно рассматривать антисимметрию (или асимметрию) и диссимметрию.</a:t>
            </a:r>
          </a:p>
          <a:p>
            <a:pPr algn="ctr"/>
            <a:r>
              <a:rPr lang="ru-RU" dirty="0" smtClean="0"/>
              <a:t>Антисимметрия – это отсутствие симметрии. </a:t>
            </a:r>
          </a:p>
          <a:p>
            <a:pPr algn="ctr"/>
            <a:r>
              <a:rPr lang="ru-RU" dirty="0" smtClean="0"/>
              <a:t>Диссимметрия – это частичное отсутствие симметрии, выраженное в наличии одних симметричных свойств и отсутствии других.</a:t>
            </a:r>
          </a:p>
          <a:p>
            <a:pPr algn="ctr"/>
            <a:endParaRPr lang="ru-RU" dirty="0"/>
          </a:p>
        </p:txBody>
      </p:sp>
      <p:pic>
        <p:nvPicPr>
          <p:cNvPr id="27650" name="Picture 2" descr="C:\Users\по\Desktop\Архитектура и геометрия\казанский 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3017478" cy="1584176"/>
          </a:xfrm>
          <a:prstGeom prst="rect">
            <a:avLst/>
          </a:prstGeom>
          <a:noFill/>
        </p:spPr>
      </p:pic>
      <p:pic>
        <p:nvPicPr>
          <p:cNvPr id="27651" name="Picture 3" descr="C:\Users\по\Desktop\Архитектура и геометрия\на кров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10469"/>
            <a:ext cx="1512168" cy="2174516"/>
          </a:xfrm>
          <a:prstGeom prst="rect">
            <a:avLst/>
          </a:prstGeom>
          <a:noFill/>
        </p:spPr>
      </p:pic>
      <p:pic>
        <p:nvPicPr>
          <p:cNvPr id="27652" name="Picture 4" descr="C:\Users\по\Desktop\Архитектура и геометрия\0004-004-Dom-knigi-v-Sankt-Peterburge-19021904-ark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2304256" cy="1728192"/>
          </a:xfrm>
          <a:prstGeom prst="rect">
            <a:avLst/>
          </a:prstGeom>
          <a:noFill/>
        </p:spPr>
      </p:pic>
      <p:pic>
        <p:nvPicPr>
          <p:cNvPr id="27653" name="Picture 5" descr="C:\Users\по\Desktop\Архитектура и геометрия\0_e3881_dcfa671a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068960"/>
            <a:ext cx="1296144" cy="1728192"/>
          </a:xfrm>
          <a:prstGeom prst="rect">
            <a:avLst/>
          </a:prstGeom>
          <a:noFill/>
        </p:spPr>
      </p:pic>
      <p:pic>
        <p:nvPicPr>
          <p:cNvPr id="27654" name="Picture 6" descr="C:\Users\по\Desktop\Архитектура и геометрия\спа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6"/>
            <a:ext cx="1728192" cy="2358263"/>
          </a:xfrm>
          <a:prstGeom prst="rect">
            <a:avLst/>
          </a:prstGeom>
          <a:noFill/>
        </p:spPr>
      </p:pic>
      <p:pic>
        <p:nvPicPr>
          <p:cNvPr id="27655" name="Picture 7" descr="C:\Users\по\Desktop\Архитектура и геометрия\РНИИ травмоталогии и ортопедии им. Р. Р. Вреденаthumb_89-913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5013176"/>
            <a:ext cx="2059864" cy="145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Чувствам человека приятны объекты, обладающие правильными пропорциями.</a:t>
            </a:r>
            <a:br>
              <a:rPr lang="ru-RU" sz="2800" dirty="0" smtClean="0"/>
            </a:br>
            <a:r>
              <a:rPr lang="ru-RU" sz="2800" dirty="0" smtClean="0"/>
              <a:t>Святой Фома Аквинский (1225 -1274)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420888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Форма, в основе построения которой лежат сочетание симметрии и золотого сечения, способствует наилучшему зрительному восприятию и появлению ощущения красоты и гармонии. Целое всегда состоит из частей, части разной величины находятся в определенном отношении друг к другу и к целому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4437112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От греческого Парфенона до раковины моллюска, золотое сечение является золотым стандартом для создания хорошего проекта. Ученые до сих пор не выяснили, почему это гармоничное соотношение встречается повсюду в окружающем нас мире</a:t>
            </a:r>
            <a:endParaRPr lang="ru-RU" dirty="0"/>
          </a:p>
        </p:txBody>
      </p:sp>
      <p:pic>
        <p:nvPicPr>
          <p:cNvPr id="26626" name="Picture 2" descr="C:\Users\по\Desktop\Архитектура и геометрия\i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2088232" cy="939704"/>
          </a:xfrm>
          <a:prstGeom prst="rect">
            <a:avLst/>
          </a:prstGeom>
          <a:noFill/>
        </p:spPr>
      </p:pic>
      <p:pic>
        <p:nvPicPr>
          <p:cNvPr id="26627" name="Picture 3" descr="C:\Users\по\Desktop\Архитектура и геометрия\1e984974ac30b78eabfeb4477af43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1350455" cy="899741"/>
          </a:xfrm>
          <a:prstGeom prst="rect">
            <a:avLst/>
          </a:prstGeom>
          <a:noFill/>
        </p:spPr>
      </p:pic>
      <p:pic>
        <p:nvPicPr>
          <p:cNvPr id="26628" name="Picture 4" descr="C:\Users\по\Desktop\Архитектура и геометрия\Bi-an-Ti-le-Vang-Mat-ma-cua-vu-tru-IV_Tin180.com_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484784"/>
            <a:ext cx="1512168" cy="963468"/>
          </a:xfrm>
          <a:prstGeom prst="rect">
            <a:avLst/>
          </a:prstGeom>
          <a:noFill/>
        </p:spPr>
      </p:pic>
      <p:pic>
        <p:nvPicPr>
          <p:cNvPr id="26629" name="Picture 5" descr="C:\Users\по\Desktop\Архитектура и геометрия\5406_html_mb2abcf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484784"/>
            <a:ext cx="1198208" cy="909514"/>
          </a:xfrm>
          <a:prstGeom prst="rect">
            <a:avLst/>
          </a:prstGeom>
          <a:noFill/>
        </p:spPr>
      </p:pic>
      <p:pic>
        <p:nvPicPr>
          <p:cNvPr id="26630" name="Picture 6" descr="C:\Users\по\Desktop\Архитектура и геометрия\i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84784"/>
            <a:ext cx="1991711" cy="936104"/>
          </a:xfrm>
          <a:prstGeom prst="rect">
            <a:avLst/>
          </a:prstGeom>
          <a:noFill/>
        </p:spPr>
      </p:pic>
      <p:pic>
        <p:nvPicPr>
          <p:cNvPr id="26631" name="Picture 7" descr="C:\Users\по\Desktop\Архитектура и геометрия\spir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9" y="5041577"/>
            <a:ext cx="1584176" cy="1584176"/>
          </a:xfrm>
          <a:prstGeom prst="rect">
            <a:avLst/>
          </a:prstGeom>
          <a:noFill/>
        </p:spPr>
      </p:pic>
      <p:pic>
        <p:nvPicPr>
          <p:cNvPr id="26633" name="Picture 9" descr="C:\Users\по\Desktop\Архитектура и геометрия\ear-spir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564904"/>
            <a:ext cx="1228378" cy="1872208"/>
          </a:xfrm>
          <a:prstGeom prst="rect">
            <a:avLst/>
          </a:prstGeom>
          <a:noFill/>
        </p:spPr>
      </p:pic>
      <p:pic>
        <p:nvPicPr>
          <p:cNvPr id="26634" name="Picture 10" descr="C:\Users\по\Desktop\Архитектура и геометрия\0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4725144"/>
            <a:ext cx="1388554" cy="1937518"/>
          </a:xfrm>
          <a:prstGeom prst="rect">
            <a:avLst/>
          </a:prstGeom>
          <a:noFill/>
        </p:spPr>
      </p:pic>
      <p:pic>
        <p:nvPicPr>
          <p:cNvPr id="26635" name="Picture 11" descr="C:\Users\по\Desktop\Архитектура и геометрия\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2498862"/>
            <a:ext cx="1728192" cy="194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5544616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332656"/>
            <a:ext cx="5616624" cy="20162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В книге «О божественной пропорции» Лука Пачоли установил соотношения, которые должны быть соблюдены для достижения красоты как отражения геометрии.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1507976" cy="794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7" name="Picture 1" descr="C:\Users\по\Desktop\Архитектура и геометрия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085184"/>
            <a:ext cx="1543050" cy="1428750"/>
          </a:xfrm>
          <a:prstGeom prst="rect">
            <a:avLst/>
          </a:prstGeom>
          <a:noFill/>
        </p:spPr>
      </p:pic>
      <p:pic>
        <p:nvPicPr>
          <p:cNvPr id="29698" name="Picture 2" descr="C:\Users\по\Desktop\Архитектура и геометрия\515e83b17efa6e216abb1f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832648" cy="2916324"/>
          </a:xfrm>
          <a:prstGeom prst="rect">
            <a:avLst/>
          </a:prstGeom>
          <a:noFill/>
        </p:spPr>
      </p:pic>
      <p:pic>
        <p:nvPicPr>
          <p:cNvPr id="29699" name="Picture 3" descr="C:\Users\по\Desktop\Архитектура и геометрия\134859039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85184"/>
            <a:ext cx="2160240" cy="1425758"/>
          </a:xfrm>
          <a:prstGeom prst="rect">
            <a:avLst/>
          </a:prstGeom>
          <a:noFill/>
        </p:spPr>
      </p:pic>
      <p:pic>
        <p:nvPicPr>
          <p:cNvPr id="29700" name="Picture 4" descr="C:\Users\по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1224136" cy="1543030"/>
          </a:xfrm>
          <a:prstGeom prst="rect">
            <a:avLst/>
          </a:prstGeom>
          <a:noFill/>
        </p:spPr>
      </p:pic>
      <p:pic>
        <p:nvPicPr>
          <p:cNvPr id="29701" name="Picture 5" descr="C:\Users\по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04664"/>
            <a:ext cx="1262633" cy="1515160"/>
          </a:xfrm>
          <a:prstGeom prst="rect">
            <a:avLst/>
          </a:prstGeom>
          <a:noFill/>
        </p:spPr>
      </p:pic>
      <p:pic>
        <p:nvPicPr>
          <p:cNvPr id="29702" name="Picture 6" descr="C:\Users\по\Desktop\Архитектура и геометрия\дворец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5085184"/>
            <a:ext cx="2123206" cy="1401316"/>
          </a:xfrm>
          <a:prstGeom prst="rect">
            <a:avLst/>
          </a:prstGeom>
          <a:noFill/>
        </p:spPr>
      </p:pic>
      <p:pic>
        <p:nvPicPr>
          <p:cNvPr id="29703" name="Picture 7" descr="C:\Users\по\Desktop\Архитектура и геометрия\бизнес центрthumb0_45-466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0205" y="5085184"/>
            <a:ext cx="2280254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нашего исследования ещё раз насладиться красотой нашего города, но </a:t>
            </a:r>
            <a:r>
              <a:rPr lang="ru-RU" sz="2800" dirty="0" smtClean="0"/>
              <a:t>с точки </a:t>
            </a:r>
            <a:r>
              <a:rPr lang="ru-RU" sz="2800" dirty="0" smtClean="0"/>
              <a:t>зрения геометра.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509120"/>
            <a:ext cx="4032448" cy="20882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будем заниматься сложными исследованиями, но постараемся выявить геометрические закономерности, используемые архитекторами в градостроительстве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524000"/>
            <a:ext cx="4824536" cy="3201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Сопоставление некоторых основных свойств математики и архитектуры как наук</a:t>
            </a:r>
          </a:p>
          <a:p>
            <a:r>
              <a:rPr lang="ru-RU" dirty="0" smtClean="0"/>
              <a:t>Рассмотрение понятия «гармония» в свете теорий пропорциональности и симметрии</a:t>
            </a:r>
          </a:p>
          <a:p>
            <a:r>
              <a:rPr lang="ru-RU" dirty="0" smtClean="0"/>
              <a:t>Описание основных геометрических форм, применяемых в архитектуре Санкт-Петербурга</a:t>
            </a:r>
          </a:p>
          <a:p>
            <a:endParaRPr lang="ru-RU" dirty="0"/>
          </a:p>
        </p:txBody>
      </p:sp>
      <p:pic>
        <p:nvPicPr>
          <p:cNvPr id="6" name="Рисунок 5" descr="http://www.peterburg.biz/images/stories/pl_pobedy_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81128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.wikimedia.org/wikipedia/commons/thumb/8/85/Winter_Palace_SPB_from_Palace_Square.jpg/750px-Winter_Palace_SPB_from_Palace_Squar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88432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upload.wikimedia.org/wikipedia/commons/thumb/2/2a/PalaceSquareNight.jpg/800px-PalaceSquareNigh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888432" cy="7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Scy;&amp;fcy;&amp;icy;&amp;ncy;&amp;kcy;&amp;scy;&amp;ycy;: &amp;lcy;&amp;iecy;&amp;gcy;&amp;iecy;&amp;ncy;&amp;dcy;&amp;ycy; &amp;icy; &amp;mcy;&amp;icy;&amp;fcy;&amp;ycy; &amp;Dcy;&amp;ocy;&amp;scy;&amp;tcy;&amp;ocy;&amp;pcy;&amp;rcy;&amp;icy;&amp;mcy;&amp;iecy;&amp;chcy;&amp;acy;&amp;tcy;&amp;iecy;&amp;lcy;&amp;softcy;&amp;ncy;&amp;ocy;&amp;scy;&amp;tcy;&amp;icy; &amp;Scy;&amp;acy;&amp;ncy;&amp;kcy;&amp;tcy;-&amp;Pcy;&amp;iecy;&amp;tcy;&amp;iecy;&amp;rcy;&amp;bcy;&amp;ucy;&amp;rcy;&amp;gcy;&amp;a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581128"/>
            <a:ext cx="20797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980728"/>
            <a:ext cx="2232248" cy="3908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402832" cy="61206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300" b="1" dirty="0" smtClean="0"/>
              <a:t>     Вывод:</a:t>
            </a:r>
          </a:p>
          <a:p>
            <a:pPr algn="ctr">
              <a:buNone/>
            </a:pPr>
            <a:r>
              <a:rPr lang="ru-RU" sz="3300" dirty="0" smtClean="0"/>
              <a:t>    Математика предлагает архитектору ряд, если так можно назвать, общих правил организации частей в целое, которые помогают:</a:t>
            </a:r>
          </a:p>
          <a:p>
            <a:pPr lvl="0"/>
            <a:r>
              <a:rPr lang="ru-RU" sz="3300" dirty="0" smtClean="0"/>
              <a:t>Расположить эти части в пространстве, так, что в них проявлялся порядок;</a:t>
            </a:r>
          </a:p>
          <a:p>
            <a:pPr lvl="0"/>
            <a:r>
              <a:rPr lang="ru-RU" sz="3300" dirty="0" smtClean="0"/>
              <a:t>Установить определенное соотношение между размерами частей и задать для изменения размеров (уменьшения или увеличения) определенную единую закономерность, что обеспечивает восприятие целостности и представление о порядке;</a:t>
            </a:r>
          </a:p>
          <a:p>
            <a:pPr lvl="0"/>
            <a:r>
              <a:rPr lang="ru-RU" sz="3300" dirty="0" smtClean="0"/>
              <a:t>Выделить определенное место в пространстве, где будет размещаться сооружение, описать его определенной математической формой, которая также позволит выделить его из других сооружений и внести  в их  состав, создав новую композицию, новый архитектурный ансамбль.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704088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hlinkClick r:id="rId2"/>
              </a:rPr>
              <a:t>671×500</a:t>
            </a:r>
          </a:p>
          <a:p>
            <a:endParaRPr lang="ru-RU" dirty="0"/>
          </a:p>
        </p:txBody>
      </p:sp>
      <p:pic>
        <p:nvPicPr>
          <p:cNvPr id="32770" name="Picture 2" descr="C:\Users\по\Desktop\Архитектура и геометрия\1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221088"/>
            <a:ext cx="1944216" cy="2172948"/>
          </a:xfrm>
          <a:prstGeom prst="rect">
            <a:avLst/>
          </a:prstGeom>
          <a:noFill/>
        </p:spPr>
      </p:pic>
      <p:pic>
        <p:nvPicPr>
          <p:cNvPr id="32771" name="Picture 3" descr="C:\Users\по\Desktop\Архитектура и геометрия\9age578fx4b32cz16yd01417272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085184"/>
            <a:ext cx="1944216" cy="1458162"/>
          </a:xfrm>
          <a:prstGeom prst="rect">
            <a:avLst/>
          </a:prstGeom>
          <a:noFill/>
        </p:spPr>
      </p:pic>
      <p:pic>
        <p:nvPicPr>
          <p:cNvPr id="32772" name="Picture 4" descr="C:\Users\по\Desktop\Архитектура и геометрия\images (2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88640"/>
            <a:ext cx="3592952" cy="1919362"/>
          </a:xfrm>
          <a:prstGeom prst="rect">
            <a:avLst/>
          </a:prstGeom>
          <a:noFill/>
        </p:spPr>
      </p:pic>
      <p:pic>
        <p:nvPicPr>
          <p:cNvPr id="32777" name="Picture 9" descr="&amp;Mcy;&amp;iecy;&amp;dcy;&amp;ncy;&amp;ycy;&amp;jcy; &amp;vcy;&amp;scy;&amp;acy;&amp;dcy;&amp;ncy;&amp;icy;&amp;kcy;, &amp;Rcy;&amp;ocy;&amp;scy;&amp;scy;&amp;icy;&amp;yacy;, &amp;Scy;&amp;acy;&amp;ncy;&amp;kcy;&amp;tcy;-&amp;Pcy;&amp;iecy;&amp;tcy;&amp;iecy;&amp;rcy;&amp;bcy;&amp;ucy;&amp;rcy;&amp;gcy;: &amp;fcy;&amp;ocy;&amp;tcy;&amp;ocy;, &amp;ocy;&amp;pcy;&amp;icy;&amp;scy;&amp;acy;&amp;ncy;&amp;icy;&amp;iecy;, &amp;acy;&amp;dcy;&amp;rcy;&amp;iecy;&amp;s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645024"/>
            <a:ext cx="1784570" cy="1329784"/>
          </a:xfrm>
          <a:prstGeom prst="rect">
            <a:avLst/>
          </a:prstGeom>
          <a:noFill/>
        </p:spPr>
      </p:pic>
      <p:pic>
        <p:nvPicPr>
          <p:cNvPr id="32779" name="Picture 11" descr="&amp;Vcy;&amp;lcy;&amp;acy;&amp;dcy;&amp;icy;&amp;mcy;&amp;icy;&amp;rcy; &amp;Kcy;&amp;ucy;&amp;lcy;&amp;icy;&amp;kcy;&amp;ocy;&amp;v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2348880"/>
            <a:ext cx="2158286" cy="1713348"/>
          </a:xfrm>
          <a:prstGeom prst="rect">
            <a:avLst/>
          </a:prstGeom>
          <a:noFill/>
        </p:spPr>
      </p:pic>
      <p:pic>
        <p:nvPicPr>
          <p:cNvPr id="32781" name="Picture 13" descr="&amp;Icy;&amp;scy;&amp;acy;&amp;acy;&amp;kcy;&amp;icy;&amp;iecy;&amp;vcy;&amp;scy;&amp;kcy;&amp;icy;&amp;jcy; &amp;scy;&amp;ocy;&amp;bcy;&amp;ocy;&amp;rcy; - &amp;Scy;&amp;acy;&amp;ncy;&amp;kcy;&amp;tcy;-&amp;Pcy;&amp;iecy;&amp;tcy;&amp;iecy;&amp;rcy;&amp;bcy;&amp;ucy;&amp;rcy;&amp;gcy;. Saint-Petersburg - &amp;Rcy;&amp;ocy;&amp;scy;&amp;scy;&amp;icy;&amp;yacy;. Russia - &amp;Fcy;&amp;ocy;&amp;tcy;&amp;ocy;&amp;acy;&amp;lcy;&amp;softcy;&amp;bcy;&amp;ocy;&amp;mcy; - &amp;Ocy;&amp;rcy;&amp;acy;&amp;ncy;&amp;zhcy;&amp;iecy;&amp;vcy;&amp;acy;&amp;yacy; &amp;pcy;&amp;lcy;&amp;acy;&amp;ncy;&amp;iecy;&amp;tcy;&amp;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204864"/>
            <a:ext cx="1856722" cy="139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YAcy;. &amp;Ncy;&amp;Acy; &amp;Mcy;&amp;Ocy;&amp;Rcy;&amp;IEcy;- &amp;yacy;.&amp;rcy;&amp;u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5"/>
            <a:ext cx="777686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95536" y="5589240"/>
            <a:ext cx="4040188" cy="762000"/>
          </a:xfrm>
        </p:spPr>
        <p:txBody>
          <a:bodyPr/>
          <a:lstStyle/>
          <a:p>
            <a:r>
              <a:rPr lang="ru-RU" dirty="0" smtClean="0"/>
              <a:t>Платон 427 -347 до н. э.</a:t>
            </a:r>
          </a:p>
          <a:p>
            <a:r>
              <a:rPr lang="ru-RU" dirty="0" smtClean="0"/>
              <a:t>Греческий мыслитель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187624" y="2201896"/>
            <a:ext cx="2736304" cy="237923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Содержимое 11" descr="&amp;Rcy;&amp;iecy;&amp;fcy;&amp;lcy;&amp;iecy;&amp;kcy;&amp;tscy;&amp;icy;&amp;ocy;&amp;mcy;&amp;acy;&amp;ncy;&amp;icy;&amp;yacy;: &amp;Dcy;&amp;ncy;&amp;iecy;&amp;vcy;&amp;ncy;&amp;icy;&amp;kcy; &amp;pcy;&amp;ocy;&amp;lcy;&amp;softcy;&amp;zcy;&amp;ocy;&amp;vcy;&amp;acy;&amp;tcy;&amp;iecy;&amp;lcy;&amp;yacy; Meller &amp;Icy;&amp;gcy;&amp;ocy;&amp;rcy;&amp;softcy;: &amp;Bcy;&amp;lcy;&amp;ocy;&amp;gcy;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88224" y="1628800"/>
            <a:ext cx="23104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Легко отыскать примеры прекрасного, но так трудно объяснить, почему они прекрасны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C:\Users\по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600400" cy="3839202"/>
          </a:xfrm>
          <a:prstGeom prst="rect">
            <a:avLst/>
          </a:prstGeom>
          <a:noFill/>
        </p:spPr>
      </p:pic>
      <p:pic>
        <p:nvPicPr>
          <p:cNvPr id="1027" name="Picture 3" descr="C:\Users\по\Desktop\Архитектура и геометрия\спас на кро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7287">
            <a:off x="6948264" y="3717032"/>
            <a:ext cx="1771650" cy="2581275"/>
          </a:xfrm>
          <a:prstGeom prst="rect">
            <a:avLst/>
          </a:prstGeom>
          <a:noFill/>
        </p:spPr>
      </p:pic>
      <p:pic>
        <p:nvPicPr>
          <p:cNvPr id="1028" name="Picture 4" descr="C:\Users\по\Desktop\Архитектура и геометрия\10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196">
            <a:off x="4392465" y="4420994"/>
            <a:ext cx="2379073" cy="1585328"/>
          </a:xfrm>
          <a:prstGeom prst="rect">
            <a:avLst/>
          </a:prstGeom>
          <a:noFill/>
        </p:spPr>
      </p:pic>
      <p:pic>
        <p:nvPicPr>
          <p:cNvPr id="1029" name="Picture 5" descr="C:\Users\по\Desktop\Архитектура и геометрия\images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32088">
            <a:off x="4532804" y="1847956"/>
            <a:ext cx="198120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udago.com/media/thumbs/xl/images/place/94/4d/944dea617217082915b15ee49224e71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05678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&amp;scy;&amp;ocy;&amp;yucy;&amp;zcy;, &amp;fcy;&amp;ocy;&amp;tcy;&amp;ocy;&amp;bcy;&amp;acy;&amp;ncy;&amp;kcy;: &amp;Pcy;&amp;IEcy;&amp;Tcy;&amp;Rcy;&amp;Ocy;&amp;Scy;&amp;YAcy;&amp;Ncy; &amp;Acy;&amp;lcy;&amp;iecy;&amp;kcy;&amp;scy;&amp;acy;&amp;ncy;&amp;dcy;&amp;rcy; - &amp;Scy;&amp;acy;&amp;ncy;&amp;kcy;&amp;tcy;-&amp;Pcy;&amp;iecy;&amp;tcy;&amp;iecy;&amp;rcy;&amp;bcy;&amp;ucy;&amp;rcy;&amp;gcy; - &amp;fcy;&amp;ocy;&amp;tcy;&amp;ocy;&amp;gcy;&amp;rcy;&amp;acy;&amp;fcy;&amp;icy;&amp;icy; &amp;dcy;&amp;lcy;&amp;yacy; &amp;icy;&amp;ncy;&amp;tcy;&amp;iecy;&amp;rcy;&amp;softcy;&amp;iecy;&amp;rcy;&amp;acy; - &amp;Pcy;&amp;iecy;&amp;tcy;&amp;iecy;&amp;rcy;&amp;bcy;&amp;ucy;&amp;rcy;&amp;g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8407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\Desktop\Архитектура и геометрия\10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Kcy;&amp;Acy;&amp;Zcy;&amp;Acy;&amp;Ncy;&amp;Scy;&amp;Kcy;&amp;Icy;&amp;Jcy; &amp;Scy;&amp;Ocy;&amp;Bcy;&amp;Ocy;&amp;Rcy; (&amp;vcy; &amp;Scy;&amp;acy;&amp;ncy;&amp;kcy;&amp;tcy;-&amp;Pcy;&amp;iecy;&amp;tcy;&amp;iecy;&amp;rcy;&amp;bcy;&amp;ucy;&amp;rcy;&amp;gcy;&amp;iecy;) - &amp;Mcy;&amp;iecy;&amp;gcy;&amp;acy;&amp;ecy;&amp;ncy;&amp;tscy;&amp;icy;&amp;kcy;&amp;lcy;&amp;ocy;&amp;pcy;&amp;iecy;&amp;dcy;&amp;icy;&amp;yacy; &amp;Kcy;&amp;icy;&amp;rcy;&amp;i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233" y="836712"/>
            <a:ext cx="8082702" cy="503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&amp;Kcy;&amp;acy;&amp;rcy;&amp;tcy;&amp;icy;&amp;ncy;&amp;kcy;&amp;acy; &amp;Scy;&amp;pcy;&amp;acy;&amp;scy; &amp;ncy;&amp;acy; &amp;kcy;&amp;rcy;&amp;ocy;&amp;vcy;&amp;icy;, &amp;scy;&amp;acy;&amp;ncy;&amp;kcy;&amp;tcy;-&amp;pcy;&amp;iecy;&amp;tcy;&amp;iecy;&amp;rcy;&amp;bcy;&amp;ucy;&amp;rcy;&amp;gcy;, serg-sergeew 1440x900 &amp;scy;&amp;kcy;&amp;acy;&amp;chcy;&amp;acy;&amp;tcy;&amp;softcy; &amp;ocy;&amp;bcy;&amp;ocy;&amp;icy; &amp;ncy;&amp;acy; &amp;rcy;&amp;acy;&amp;bcy;&amp;ocy;&amp;chcy;&amp;icy;&amp;jcy; &amp;scy;&amp;tcy;&amp;ocy;&amp;lcy; &amp;bcy;&amp;iecy;&amp;scy;&amp;pcy;&amp;lcy;&amp;acy;&amp;tcy;&amp;ncy;&amp;ocy; 82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397686" cy="5248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\Desktop\img_46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768752" cy="432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ocy;&amp;ncy;&amp;tscy;&amp;iecy;&amp;rcy;&amp;tcy; 21 &amp;scy;&amp;iecy;&amp;ncy;&amp;tcy;&amp;yacy;&amp;bcy;&amp;rcy;&amp;yacy; 2013, &amp;Scy;&amp;Pcy;&amp;Lcy;&amp;Icy;&amp;Ncy; (&amp;Ocy;&amp;pcy;&amp;iecy;&amp;ncy; &amp;Ecy;&amp;jcy;&amp;rcy;, &amp;Scy;&amp;acy;&amp;ncy;&amp;kcy;&amp;tcy;-&amp;Pcy;&amp;iecy;&amp;tcy;&amp;iecy;&amp;rcy;&amp;bcy;&amp;ucy;&amp;rcy;&amp;g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12710"/>
            <a:ext cx="7450063" cy="4966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acy;&amp;lcy;&amp;softcy;&amp;ncy;&amp;ocy;&amp;scy;&amp;tcy;&amp;softcy; &amp;vcy; &amp;ocy;&amp;tcy;&amp;rcy;&amp;acy;&amp;zhcy;&amp;iecy;&amp;ncy;&amp;icy;&amp;yacy;&amp;kh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Hcy;&amp;iecy;&amp;dcy;&amp;iecy;&amp;vcy;&amp;rcy;&amp;ycy; &amp;Rcy;&amp;acy;&amp;scy;&amp;tcy;&amp;rcy;&amp;iecy;&amp;lcy;&amp;l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19670"/>
            <a:ext cx="8136904" cy="237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noramio - Photo of &amp;Scy;&amp;acy;&amp;ncy;&amp;kcy;&amp;tcy; &amp;Pcy;&amp;iecy;&amp;tcy;&amp;iecy;&amp;rcy;&amp;bcy;&amp;ucy;&amp;rcy;&amp;gcy; - Sankt Peterburg - &amp;Dcy;&amp;ocy;&amp;mcy; &amp;kcy;&amp;ocy;&amp;mcy;&amp;pcy;&amp;acy;&amp;ncy;&amp;icy;&amp;icy; &quot;&amp;Zcy;&amp;icy;&amp;ncy;&amp;gcy;&amp;iecy;&amp;rcy;&quot; - Singer gebouw - Singer House 190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6984776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1872208"/>
          </a:xfrm>
        </p:spPr>
        <p:txBody>
          <a:bodyPr/>
          <a:lstStyle/>
          <a:p>
            <a:r>
              <a:rPr lang="ru-RU" sz="1800" dirty="0" smtClean="0"/>
              <a:t>«Гармония – вот что лежит в основе всех видов искусства на всем протяжении человеческой истории»</a:t>
            </a:r>
          </a:p>
          <a:p>
            <a:r>
              <a:rPr lang="ru-RU" sz="1800" dirty="0" smtClean="0"/>
              <a:t>И. В. Жолтовский 1867 -1959</a:t>
            </a:r>
          </a:p>
          <a:p>
            <a:r>
              <a:rPr lang="ru-RU" sz="1800" dirty="0" smtClean="0"/>
              <a:t>Русский и советский архитектор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-459432"/>
            <a:ext cx="4040188" cy="2592288"/>
          </a:xfrm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«Архитектура, как музыка в камне, звучит в веках»</a:t>
            </a:r>
          </a:p>
          <a:p>
            <a:endParaRPr lang="ru-RU" sz="1800" dirty="0" smtClean="0"/>
          </a:p>
          <a:p>
            <a:r>
              <a:rPr lang="ru-RU" sz="1800" dirty="0" smtClean="0"/>
              <a:t>А.Г. Мордвинов 1896 -1964</a:t>
            </a:r>
          </a:p>
          <a:p>
            <a:r>
              <a:rPr lang="ru-RU" sz="1800" dirty="0" smtClean="0"/>
              <a:t>Советский архитектор, президент Академии архитектуры СССР</a:t>
            </a:r>
          </a:p>
        </p:txBody>
      </p:sp>
      <p:pic>
        <p:nvPicPr>
          <p:cNvPr id="2051" name="Picture 3" descr="C:\Users\п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2304256" cy="3076301"/>
          </a:xfrm>
          <a:prstGeom prst="rect">
            <a:avLst/>
          </a:prstGeom>
          <a:noFill/>
        </p:spPr>
      </p:pic>
      <p:pic>
        <p:nvPicPr>
          <p:cNvPr id="2053" name="Picture 5" descr="C:\Users\по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2703000" cy="3024336"/>
          </a:xfrm>
          <a:prstGeom prst="rect">
            <a:avLst/>
          </a:prstGeom>
          <a:noFill/>
        </p:spPr>
      </p:pic>
      <p:pic>
        <p:nvPicPr>
          <p:cNvPr id="27650" name="Picture 2" descr="рамка классиче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99" y="2708920"/>
            <a:ext cx="2736305" cy="3933056"/>
          </a:xfrm>
          <a:prstGeom prst="rect">
            <a:avLst/>
          </a:prstGeom>
          <a:noFill/>
        </p:spPr>
      </p:pic>
      <p:pic>
        <p:nvPicPr>
          <p:cNvPr id="27652" name="Picture 4" descr="рамка классическ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3"/>
            <a:ext cx="3096344" cy="3888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5 . &amp;Fcy;&amp;ocy;&amp;tcy;&amp;ocy;&amp;gcy;&amp;rcy;&amp;acy;&amp;fcy;&amp;icy;&amp;icy; &amp;Scy;&amp;tcy;&amp;rcy;&amp;iecy;&amp;lcy;&amp;kcy;&amp;acy; &amp;Vcy;&amp;acy;&amp;scy;&amp;icy;&amp;lcy;&amp;softcy;&amp;iecy;&amp;vcy;&amp;scy;&amp;kcy;&amp;ocy;&amp;gcy;&amp;ocy; &amp;ocy;&amp;scy;&amp;tcy;&amp;rcy;&amp;ocy;&amp;vcy;&amp;acy; &amp;vcy; &amp;Scy;&amp;acy;&amp;ncy;&amp;kcy;&amp;tcy;-&amp;pcy;&amp;iecy;&amp;tcy;&amp;iecy;&amp;rcy;&amp;bcy;&amp;ucy;&amp;rcy;&amp;gcy;&amp;iecy; (&amp;Scy;&amp;acy;&amp;ncy;&amp;kcy;&amp;tcy;-&amp;Pcy;&amp;iecy;&amp;tcy;&amp;iecy;&amp;rcy;&amp;bcy;&amp;ucy;&amp;rcy;&amp;gcy;). &amp;Rcy;&amp;ocy;&amp;scy;&amp;scy;&amp;icy;&amp;yacy;, &amp;Scy;&amp;acy;&amp;ncy;&amp;kcy;&amp;tcy;-&amp;Pcy;&amp;iecy;&amp;tcy;&amp;iecy;&amp;rcy;&amp;bcy;&amp;ucy;&amp;r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502" y="908720"/>
            <a:ext cx="6851873" cy="4751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Архитекторы постоянно забывают, что в доме должна быть лестница. Флобер Гюстав</a:t>
            </a:r>
          </a:p>
          <a:p>
            <a:r>
              <a:rPr lang="ru-RU" sz="2000" dirty="0" smtClean="0"/>
              <a:t> Свет (старшее детище Господа) есть главное украшение здания.</a:t>
            </a:r>
            <a:br>
              <a:rPr lang="ru-RU" sz="2000" dirty="0" smtClean="0"/>
            </a:br>
            <a:r>
              <a:rPr lang="ru-RU" sz="2000" dirty="0" smtClean="0"/>
              <a:t>Томас Фуллер (историк)</a:t>
            </a:r>
          </a:p>
          <a:p>
            <a:r>
              <a:rPr lang="ru-RU" sz="2000" dirty="0" smtClean="0"/>
              <a:t>Один собор стоит сотни теологических доказательств существования Бога.</a:t>
            </a:r>
            <a:br>
              <a:rPr lang="ru-RU" sz="2000" dirty="0" smtClean="0"/>
            </a:br>
            <a:r>
              <a:rPr lang="ru-RU" sz="2000" dirty="0" smtClean="0"/>
              <a:t>Джулиан Барнс</a:t>
            </a:r>
          </a:p>
          <a:p>
            <a:r>
              <a:rPr lang="ru-RU" sz="2000" dirty="0" smtClean="0"/>
              <a:t>Готическая архитектура позволяет узреть бесконечность.</a:t>
            </a:r>
            <a:br>
              <a:rPr lang="ru-RU" sz="2000" dirty="0" smtClean="0"/>
            </a:br>
            <a:r>
              <a:rPr lang="ru-RU" sz="2000" dirty="0" smtClean="0"/>
              <a:t>Сэмюэл Кольридж</a:t>
            </a:r>
          </a:p>
          <a:p>
            <a:r>
              <a:rPr lang="ru-RU" sz="2000" dirty="0" smtClean="0"/>
              <a:t>Мы понимаем развалины не ранее, чем сами становимся развалинами.</a:t>
            </a:r>
            <a:br>
              <a:rPr lang="ru-RU" sz="2000" dirty="0" smtClean="0"/>
            </a:br>
            <a:r>
              <a:rPr lang="ru-RU" sz="2000" dirty="0" smtClean="0"/>
              <a:t>Генрих Гейне</a:t>
            </a:r>
          </a:p>
          <a:p>
            <a:r>
              <a:rPr lang="ru-RU" sz="2000" dirty="0" smtClean="0"/>
              <a:t>Если архитектура застывшая музыка, то наши здания — собачий вальс.  Геннадий Малкин</a:t>
            </a:r>
          </a:p>
          <a:p>
            <a:r>
              <a:rPr lang="ru-RU" sz="1800" dirty="0" smtClean="0"/>
              <a:t>Архитектура больших пирамидных храмов есть молчаливая математика.</a:t>
            </a:r>
            <a:br>
              <a:rPr lang="ru-RU" sz="1800" dirty="0" smtClean="0"/>
            </a:br>
            <a:r>
              <a:rPr lang="ru-RU" sz="1800" dirty="0" smtClean="0"/>
              <a:t>Освальд Шпенглер</a:t>
            </a:r>
          </a:p>
          <a:p>
            <a:r>
              <a:rPr lang="ru-RU" sz="1800" dirty="0" smtClean="0"/>
              <a:t>Архитектура — тоже летопись мира: она говорит тогда, когда уже молчат и песни, и предания.</a:t>
            </a:r>
            <a:br>
              <a:rPr lang="ru-RU" sz="1800" dirty="0" smtClean="0"/>
            </a:br>
            <a:r>
              <a:rPr lang="ru-RU" sz="1800" dirty="0" smtClean="0"/>
              <a:t>Николай Васильевич Гоголь</a:t>
            </a:r>
            <a:endParaRPr lang="ru-RU" sz="2000" dirty="0" smtClean="0"/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52400"/>
            <a:ext cx="7859216" cy="756320"/>
          </a:xfrm>
        </p:spPr>
        <p:txBody>
          <a:bodyPr/>
          <a:lstStyle/>
          <a:p>
            <a:pPr algn="ctr"/>
            <a:r>
              <a:rPr lang="ru-RU" dirty="0" smtClean="0"/>
              <a:t>Имеет место и такое мнение</a:t>
            </a:r>
            <a:endParaRPr lang="ru-RU" dirty="0"/>
          </a:p>
        </p:txBody>
      </p:sp>
      <p:pic>
        <p:nvPicPr>
          <p:cNvPr id="31746" name="Picture 2" descr="C:\Users\по\Desktop\Архитектура и геометрия\0_87b1e_8fe5d8f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028384" y="4941168"/>
            <a:ext cx="855360" cy="1620920"/>
          </a:xfrm>
          <a:prstGeom prst="rect">
            <a:avLst/>
          </a:prstGeom>
          <a:noFill/>
        </p:spPr>
      </p:pic>
      <p:pic>
        <p:nvPicPr>
          <p:cNvPr id="31747" name="Picture 3" descr="C:\Users\по\Desktop\Архитектура и геометрия\0_87b1e_8fe5d8f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3624">
            <a:off x="247715" y="101784"/>
            <a:ext cx="866678" cy="1440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276872"/>
            <a:ext cx="6408712" cy="1728192"/>
          </a:xfrm>
        </p:spPr>
        <p:txBody>
          <a:bodyPr/>
          <a:lstStyle/>
          <a:p>
            <a:r>
              <a:rPr lang="ru-RU" sz="2000" dirty="0" smtClean="0"/>
              <a:t>…здание может стать и быть прекрасным и без украшений, благодаря одним своим пропорциям.</a:t>
            </a:r>
            <a:br>
              <a:rPr lang="ru-RU" sz="2000" dirty="0" smtClean="0"/>
            </a:br>
            <a:r>
              <a:rPr lang="ru-RU" sz="2000" dirty="0" smtClean="0"/>
              <a:t>Иоганн Иоахим Винкельман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dirty="0" smtClean="0"/>
              <a:t>немецкий историк античного искусства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195736" y="404664"/>
            <a:ext cx="6552728" cy="1584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Искусство математично: великие эффекты достигаются простыми и хорошо скомбинированными средствами. </a:t>
            </a:r>
          </a:p>
          <a:p>
            <a:pPr>
              <a:buNone/>
            </a:pPr>
            <a:r>
              <a:rPr lang="ru-RU" dirty="0" smtClean="0"/>
              <a:t>    Ги де Мопассан </a:t>
            </a:r>
            <a:r>
              <a:rPr lang="ru-RU" sz="2200" dirty="0" smtClean="0"/>
              <a:t>французский писатель</a:t>
            </a:r>
            <a:endParaRPr lang="ru-RU" sz="22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411760" y="4293096"/>
            <a:ext cx="6354288" cy="216024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Симметрия…является той идеей, посредством  которой человек на протяжении веков пытался постичь и создать порядок, красоту и совершенство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Герман Вейль немецкий математик</a:t>
            </a:r>
            <a:endParaRPr lang="ru-RU" sz="2000" dirty="0"/>
          </a:p>
        </p:txBody>
      </p:sp>
      <p:pic>
        <p:nvPicPr>
          <p:cNvPr id="3074" name="Picture 2" descr="C:\Users\по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404664"/>
            <a:ext cx="1628281" cy="1944216"/>
          </a:xfrm>
          <a:prstGeom prst="rect">
            <a:avLst/>
          </a:prstGeom>
          <a:noFill/>
        </p:spPr>
      </p:pic>
      <p:pic>
        <p:nvPicPr>
          <p:cNvPr id="3076" name="Picture 4" descr="C:\Users\по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741934" cy="2160240"/>
          </a:xfrm>
          <a:prstGeom prst="rect">
            <a:avLst/>
          </a:prstGeom>
          <a:noFill/>
        </p:spPr>
      </p:pic>
      <p:pic>
        <p:nvPicPr>
          <p:cNvPr id="3077" name="Picture 5" descr="C:\Users\по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1793725" cy="185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19672" y="5085184"/>
            <a:ext cx="1008112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Любые, даже самые примитивные строения человека имеют соразмерность и законченную геометрическую форму</a:t>
            </a:r>
            <a:endParaRPr lang="ru-RU" sz="2400" dirty="0"/>
          </a:p>
        </p:txBody>
      </p:sp>
      <p:pic>
        <p:nvPicPr>
          <p:cNvPr id="5131" name="Picture 11" descr="C:\Users\п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2232248" cy="1672031"/>
          </a:xfrm>
          <a:prstGeom prst="rect">
            <a:avLst/>
          </a:prstGeom>
          <a:noFill/>
        </p:spPr>
      </p:pic>
      <p:pic>
        <p:nvPicPr>
          <p:cNvPr id="13" name="Picture 9" descr="C:\Users\по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232248" cy="1485460"/>
          </a:xfrm>
          <a:prstGeom prst="rect">
            <a:avLst/>
          </a:prstGeom>
          <a:noFill/>
        </p:spPr>
      </p:pic>
      <p:pic>
        <p:nvPicPr>
          <p:cNvPr id="14" name="Picture 10" descr="C:\Users\по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2037089" cy="1519982"/>
          </a:xfrm>
          <a:prstGeom prst="rect">
            <a:avLst/>
          </a:prstGeom>
          <a:noFill/>
        </p:spPr>
      </p:pic>
      <p:pic>
        <p:nvPicPr>
          <p:cNvPr id="15" name="Picture 8" descr="C:\Users\по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56792"/>
            <a:ext cx="2808312" cy="1558100"/>
          </a:xfrm>
          <a:prstGeom prst="rect">
            <a:avLst/>
          </a:prstGeom>
          <a:noFill/>
        </p:spPr>
      </p:pic>
      <p:pic>
        <p:nvPicPr>
          <p:cNvPr id="16" name="Picture 7" descr="C:\Users\по\Desktop\44d8ccc80b_550_47514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56992"/>
            <a:ext cx="2531840" cy="1424160"/>
          </a:xfrm>
          <a:prstGeom prst="rect">
            <a:avLst/>
          </a:prstGeom>
          <a:noFill/>
        </p:spPr>
      </p:pic>
      <p:pic>
        <p:nvPicPr>
          <p:cNvPr id="17" name="Picture 6" descr="C:\Users\по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212976"/>
            <a:ext cx="3009900" cy="1524000"/>
          </a:xfrm>
          <a:prstGeom prst="rect">
            <a:avLst/>
          </a:prstGeom>
          <a:noFill/>
        </p:spPr>
      </p:pic>
      <p:pic>
        <p:nvPicPr>
          <p:cNvPr id="18" name="Picture 5" descr="C:\Users\по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140968"/>
            <a:ext cx="2402958" cy="1599059"/>
          </a:xfrm>
          <a:prstGeom prst="rect">
            <a:avLst/>
          </a:prstGeom>
          <a:noFill/>
        </p:spPr>
      </p:pic>
      <p:pic>
        <p:nvPicPr>
          <p:cNvPr id="5132" name="Picture 12" descr="C:\Users\по\Desktop\13149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797152"/>
            <a:ext cx="2206231" cy="1656184"/>
          </a:xfrm>
          <a:prstGeom prst="rect">
            <a:avLst/>
          </a:prstGeom>
          <a:noFill/>
        </p:spPr>
      </p:pic>
      <p:pic>
        <p:nvPicPr>
          <p:cNvPr id="5133" name="Picture 13" descr="C:\Users\по\Desktop\imgr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00412" y="4786313"/>
            <a:ext cx="2466711" cy="173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Выясним какая связь между геометрией и архитектурой.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24000"/>
            <a:ext cx="4265616" cy="21210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Человек различает окружающие его предметы по форме. Интерес к форме какого-либо предмета может быть продиктован жизненной необходимостью, а может быть вызван </a:t>
            </a:r>
            <a:r>
              <a:rPr lang="ru-RU" sz="2400" dirty="0" smtClean="0"/>
              <a:t>красотой формы.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3573016"/>
            <a:ext cx="4568184" cy="3284984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sz="2800" dirty="0" smtClean="0"/>
              <a:t>    Форма, в основе построения которой лежат сочетание симметрии и золотого сечения, способствует наилучшему зрительному восприятию и появлению ощущения красоты и </a:t>
            </a:r>
            <a:r>
              <a:rPr lang="ru-RU" dirty="0" smtClean="0"/>
              <a:t>гармонии.</a:t>
            </a:r>
          </a:p>
          <a:p>
            <a:pPr algn="r">
              <a:buNone/>
            </a:pPr>
            <a:r>
              <a:rPr lang="ru-RU" dirty="0" smtClean="0"/>
              <a:t>    Целое всегда состоит из частей, части разной величины находятся в определенном отношении друг к другу и к целому</a:t>
            </a:r>
          </a:p>
          <a:p>
            <a:endParaRPr lang="ru-RU" dirty="0"/>
          </a:p>
        </p:txBody>
      </p:sp>
      <p:pic>
        <p:nvPicPr>
          <p:cNvPr id="6" name="Picture 6" descr="C:\Users\по\Desktop\Архитектура и геометрия\бизнес центрthumb0_45-46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013176"/>
            <a:ext cx="2421565" cy="1452939"/>
          </a:xfrm>
          <a:prstGeom prst="rect">
            <a:avLst/>
          </a:prstGeom>
          <a:noFill/>
        </p:spPr>
      </p:pic>
      <p:pic>
        <p:nvPicPr>
          <p:cNvPr id="7" name="Picture 4" descr="C:\Users\по\Desktop\Архитектура и геометрия\общежитие лицея торгов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412776"/>
            <a:ext cx="1179859" cy="1760984"/>
          </a:xfrm>
          <a:prstGeom prst="rect">
            <a:avLst/>
          </a:prstGeom>
          <a:noFill/>
        </p:spPr>
      </p:pic>
      <p:pic>
        <p:nvPicPr>
          <p:cNvPr id="8" name="Picture 11" descr="C:\Users\по\Desktop\img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1888329" cy="1512168"/>
          </a:xfrm>
          <a:prstGeom prst="rect">
            <a:avLst/>
          </a:prstGeom>
          <a:noFill/>
        </p:spPr>
      </p:pic>
      <p:pic>
        <p:nvPicPr>
          <p:cNvPr id="9" name="Picture 3" descr="C:\Users\по\Desktop\Архитектура и геометрия\images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1152128" cy="766689"/>
          </a:xfrm>
          <a:prstGeom prst="rect">
            <a:avLst/>
          </a:prstGeom>
          <a:noFill/>
        </p:spPr>
      </p:pic>
      <p:pic>
        <p:nvPicPr>
          <p:cNvPr id="25602" name="Picture 2" descr="C:\Users\по\Desktop\Архитектура и геометрия\0_e38dd_114f4b35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772816"/>
            <a:ext cx="1773040" cy="1329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2304256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Архитектурные произведения живут в пространстве, являются его частью, вписываясь в определенные геометрические формы. Кроме того, они состоят из отдельных деталей, каждая из которых также строится на базе определенного геометрического тела. Часто геометрические формы являются комбинациями различных геометрических тел.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Ни один из видов искусств так тесно не связан с геометрией как архитектура.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19458" name="AutoShape 2" descr="Картинки по запросу геометрические тела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по\Desktop\img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211560" cy="1440160"/>
          </a:xfrm>
          <a:prstGeom prst="rect">
            <a:avLst/>
          </a:prstGeom>
          <a:noFill/>
        </p:spPr>
      </p:pic>
      <p:pic>
        <p:nvPicPr>
          <p:cNvPr id="19460" name="Picture 4" descr="C:\Users\по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968" y="5301208"/>
            <a:ext cx="1838132" cy="1113056"/>
          </a:xfrm>
          <a:prstGeom prst="rect">
            <a:avLst/>
          </a:prstGeom>
          <a:noFill/>
        </p:spPr>
      </p:pic>
      <p:pic>
        <p:nvPicPr>
          <p:cNvPr id="19461" name="Picture 5" descr="C:\Users\по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429000"/>
            <a:ext cx="1199043" cy="1426046"/>
          </a:xfrm>
          <a:prstGeom prst="rect">
            <a:avLst/>
          </a:prstGeom>
          <a:noFill/>
        </p:spPr>
      </p:pic>
      <p:pic>
        <p:nvPicPr>
          <p:cNvPr id="19462" name="Picture 6" descr="C:\Users\по\Desktop\img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373216"/>
            <a:ext cx="1622746" cy="1148685"/>
          </a:xfrm>
          <a:prstGeom prst="rect">
            <a:avLst/>
          </a:prstGeom>
          <a:noFill/>
        </p:spPr>
      </p:pic>
      <p:pic>
        <p:nvPicPr>
          <p:cNvPr id="19463" name="Picture 7" descr="C:\Users\по\Desktop\img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085184"/>
            <a:ext cx="1108154" cy="1512168"/>
          </a:xfrm>
          <a:prstGeom prst="rect">
            <a:avLst/>
          </a:prstGeom>
          <a:noFill/>
        </p:spPr>
      </p:pic>
      <p:pic>
        <p:nvPicPr>
          <p:cNvPr id="19464" name="Picture 8" descr="C:\Users\по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5229200"/>
            <a:ext cx="1692000" cy="1224136"/>
          </a:xfrm>
          <a:prstGeom prst="rect">
            <a:avLst/>
          </a:prstGeom>
          <a:noFill/>
        </p:spPr>
      </p:pic>
      <p:pic>
        <p:nvPicPr>
          <p:cNvPr id="19465" name="Picture 9" descr="C:\Users\по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573016"/>
            <a:ext cx="1154084" cy="167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941168"/>
            <a:ext cx="1954560" cy="11548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Призмы и параллелепипеды</a:t>
            </a:r>
            <a:endParaRPr lang="ru-RU" dirty="0"/>
          </a:p>
        </p:txBody>
      </p:sp>
      <p:pic>
        <p:nvPicPr>
          <p:cNvPr id="1026" name="Picture 2" descr="C:\Users\п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2322959" cy="1739977"/>
          </a:xfrm>
          <a:prstGeom prst="rect">
            <a:avLst/>
          </a:prstGeom>
          <a:noFill/>
        </p:spPr>
      </p:pic>
      <p:pic>
        <p:nvPicPr>
          <p:cNvPr id="1027" name="Picture 3" descr="C:\Users\по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250951" cy="1686041"/>
          </a:xfrm>
          <a:prstGeom prst="rect">
            <a:avLst/>
          </a:prstGeom>
          <a:noFill/>
        </p:spPr>
      </p:pic>
      <p:pic>
        <p:nvPicPr>
          <p:cNvPr id="1028" name="Picture 4" descr="C:\Users\по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97152"/>
            <a:ext cx="2304256" cy="1418004"/>
          </a:xfrm>
          <a:prstGeom prst="rect">
            <a:avLst/>
          </a:prstGeom>
          <a:noFill/>
        </p:spPr>
      </p:pic>
      <p:pic>
        <p:nvPicPr>
          <p:cNvPr id="1029" name="Picture 5" descr="C:\Users\по\Desktop\prizma_0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5013176"/>
            <a:ext cx="3217658" cy="1241796"/>
          </a:xfrm>
          <a:prstGeom prst="rect">
            <a:avLst/>
          </a:prstGeom>
          <a:noFill/>
        </p:spPr>
      </p:pic>
      <p:pic>
        <p:nvPicPr>
          <p:cNvPr id="1030" name="Picture 6" descr="C:\Users\по\Desktop\prizma_ili_ne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97152"/>
            <a:ext cx="2592288" cy="1474552"/>
          </a:xfrm>
          <a:prstGeom prst="rect">
            <a:avLst/>
          </a:prstGeom>
          <a:noFill/>
        </p:spPr>
      </p:pic>
      <p:pic>
        <p:nvPicPr>
          <p:cNvPr id="1031" name="Picture 7" descr="C:\Users\по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68960"/>
            <a:ext cx="2173092" cy="1650876"/>
          </a:xfrm>
          <a:prstGeom prst="rect">
            <a:avLst/>
          </a:prstGeom>
          <a:noFill/>
        </p:spPr>
      </p:pic>
      <p:pic>
        <p:nvPicPr>
          <p:cNvPr id="1032" name="Picture 8" descr="C:\Users\по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124744"/>
            <a:ext cx="2362200" cy="1762125"/>
          </a:xfrm>
          <a:prstGeom prst="rect">
            <a:avLst/>
          </a:prstGeom>
          <a:noFill/>
        </p:spPr>
      </p:pic>
      <p:pic>
        <p:nvPicPr>
          <p:cNvPr id="1033" name="Picture 9" descr="C:\Users\по\Desktop\Архитектура и геометрия\дворец культуры Не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3068960"/>
            <a:ext cx="2232248" cy="1607218"/>
          </a:xfrm>
          <a:prstGeom prst="rect">
            <a:avLst/>
          </a:prstGeom>
          <a:noFill/>
        </p:spPr>
      </p:pic>
      <p:pic>
        <p:nvPicPr>
          <p:cNvPr id="1034" name="Picture 10" descr="C:\Users\по\Desktop\Архитектура и геометрия\tшкола 238humb0_43-444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3068960"/>
            <a:ext cx="1786874" cy="157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31640" y="3284984"/>
            <a:ext cx="1152128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/>
              <a:t>Пирамиды</a:t>
            </a:r>
            <a:endParaRPr lang="ru-RU" dirty="0"/>
          </a:p>
        </p:txBody>
      </p:sp>
      <p:pic>
        <p:nvPicPr>
          <p:cNvPr id="2050" name="Picture 2" descr="C:\Users\п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29200"/>
            <a:ext cx="3240360" cy="1118276"/>
          </a:xfrm>
          <a:prstGeom prst="rect">
            <a:avLst/>
          </a:prstGeom>
          <a:noFill/>
        </p:spPr>
      </p:pic>
      <p:pic>
        <p:nvPicPr>
          <p:cNvPr id="2051" name="Picture 3" descr="C:\Users\по\Desktop\pyram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157192"/>
            <a:ext cx="3528392" cy="1185007"/>
          </a:xfrm>
          <a:prstGeom prst="rect">
            <a:avLst/>
          </a:prstGeom>
          <a:noFill/>
        </p:spPr>
      </p:pic>
      <p:pic>
        <p:nvPicPr>
          <p:cNvPr id="2053" name="Picture 5" descr="C:\Users\по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80728"/>
            <a:ext cx="2466975" cy="1847850"/>
          </a:xfrm>
          <a:prstGeom prst="rect">
            <a:avLst/>
          </a:prstGeom>
          <a:noFill/>
        </p:spPr>
      </p:pic>
      <p:pic>
        <p:nvPicPr>
          <p:cNvPr id="2054" name="Picture 6" descr="C:\Users\по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356992"/>
            <a:ext cx="1080120" cy="1623131"/>
          </a:xfrm>
          <a:prstGeom prst="rect">
            <a:avLst/>
          </a:prstGeom>
          <a:noFill/>
        </p:spPr>
      </p:pic>
      <p:pic>
        <p:nvPicPr>
          <p:cNvPr id="2055" name="Picture 7" descr="C:\Users\по\Desktop\imag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501008"/>
            <a:ext cx="1374496" cy="1405453"/>
          </a:xfrm>
          <a:prstGeom prst="rect">
            <a:avLst/>
          </a:prstGeom>
          <a:noFill/>
        </p:spPr>
      </p:pic>
      <p:pic>
        <p:nvPicPr>
          <p:cNvPr id="2056" name="Picture 8" descr="C:\Users\по\Desktop\imag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068960"/>
            <a:ext cx="2174751" cy="1741534"/>
          </a:xfrm>
          <a:prstGeom prst="rect">
            <a:avLst/>
          </a:prstGeom>
          <a:noFill/>
        </p:spPr>
      </p:pic>
      <p:pic>
        <p:nvPicPr>
          <p:cNvPr id="2057" name="Picture 9" descr="C:\Users\по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140968"/>
            <a:ext cx="2614096" cy="1582930"/>
          </a:xfrm>
          <a:prstGeom prst="rect">
            <a:avLst/>
          </a:prstGeom>
          <a:noFill/>
        </p:spPr>
      </p:pic>
      <p:pic>
        <p:nvPicPr>
          <p:cNvPr id="2058" name="Picture 10" descr="C:\Users\по\Desktop\image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196752"/>
            <a:ext cx="2466975" cy="1847850"/>
          </a:xfrm>
          <a:prstGeom prst="rect">
            <a:avLst/>
          </a:prstGeom>
          <a:noFill/>
        </p:spPr>
      </p:pic>
      <p:pic>
        <p:nvPicPr>
          <p:cNvPr id="4097" name="Picture 1" descr="C:\Users\по\Desktop\0_545a6_ffd4a0c6_X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9" y="943080"/>
            <a:ext cx="2736304" cy="2052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F7C89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1644</TotalTime>
  <Words>750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Слайд 1</vt:lpstr>
      <vt:lpstr>Легко отыскать примеры прекрасного, но так трудно объяснить, почему они прекрасны.</vt:lpstr>
      <vt:lpstr>Слайд 3</vt:lpstr>
      <vt:lpstr>…здание может стать и быть прекрасным и без украшений, благодаря одним своим пропорциям. Иоганн Иоахим Винкельман   немецкий историк античного искусства </vt:lpstr>
      <vt:lpstr>Любые, даже самые примитивные строения человека имеют соразмерность и законченную геометрическую форму</vt:lpstr>
      <vt:lpstr>Выясним какая связь между геометрией и архитектурой.</vt:lpstr>
      <vt:lpstr>Ни один из видов искусств так тесно не связан с геометрией как архитектура. </vt:lpstr>
      <vt:lpstr>Призмы и параллелепипеды</vt:lpstr>
      <vt:lpstr>Пирамиды</vt:lpstr>
      <vt:lpstr>Цилиндры, конусы, шары</vt:lpstr>
      <vt:lpstr>Слайд 11</vt:lpstr>
      <vt:lpstr>Природа – единственная книга, каждая страница которой полна глубокого содержания Иоганн Вольфганг Гёте</vt:lpstr>
      <vt:lpstr>Симметрия – царица архитектурного совершенства</vt:lpstr>
      <vt:lpstr>Симметрия – закономерное расположение одинаковых архитектурных форм и объемов относительно оси или плоскости, проходящей через центр композиции. </vt:lpstr>
      <vt:lpstr>Чувствам человека приятны объекты, обладающие правильными пропорциями. Святой Фома Аквинский (1225 -1274)</vt:lpstr>
      <vt:lpstr> </vt:lpstr>
      <vt:lpstr>Цель нашего исследования ещё раз насладиться красотой нашего города, но с точки зрения геометра.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Имеет место и такое мнение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131</cp:revision>
  <dcterms:created xsi:type="dcterms:W3CDTF">2015-03-11T18:21:02Z</dcterms:created>
  <dcterms:modified xsi:type="dcterms:W3CDTF">2015-03-18T14:15:16Z</dcterms:modified>
</cp:coreProperties>
</file>